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7" r:id="rId2"/>
    <p:sldId id="256" r:id="rId3"/>
    <p:sldId id="270" r:id="rId4"/>
    <p:sldId id="258" r:id="rId5"/>
    <p:sldId id="261" r:id="rId6"/>
    <p:sldId id="272" r:id="rId7"/>
    <p:sldId id="264" r:id="rId8"/>
    <p:sldId id="269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E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49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C12AA-3856-4062-95E7-B35A5EE5A82F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4C75-4748-4A35-9F78-9594C71FD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92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059D1-1E64-4095-816B-E25F58AA521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06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9861-ACD9-4301-BB83-98E2ADCF84C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85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059D1-1E64-4095-816B-E25F58AA521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16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4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71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2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7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2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8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6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8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6EA1-CF6A-4FB4-B1BB-E1DCABCC2191}" type="datetimeFigureOut">
              <a:rPr lang="de-DE" smtClean="0"/>
              <a:t>14.02.22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A281-D51C-4D23-B79C-C2D946244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517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 advClick="0" advTm="15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htec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7" name="Bild 6" descr="Digitale Verbindungen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uppe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rtl="0"/>
            <a:r>
              <a:rPr lang="de-DE" sz="2800" dirty="0">
                <a:solidFill>
                  <a:schemeClr val="bg1"/>
                </a:solidFill>
              </a:rPr>
              <a:t>Leitfaden für die Wahl des 4. Hauptfaches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  <a:solidFill>
            <a:srgbClr val="FF0000"/>
          </a:solidFill>
        </p:spPr>
        <p:txBody>
          <a:bodyPr rtlCol="0">
            <a:noAutofit/>
          </a:bodyPr>
          <a:lstStyle/>
          <a:p>
            <a:pPr rtl="0"/>
            <a:r>
              <a:rPr lang="de-DE" sz="2800" dirty="0">
                <a:solidFill>
                  <a:srgbClr val="7CEBFF"/>
                </a:solidFill>
              </a:rPr>
              <a:t>Aufbau des Faches Arbeitslehre/Technik und Unterrichtsinhalte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33202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 </a:t>
                      </a:r>
                      <a:r>
                        <a:rPr lang="de-DE" sz="2800" dirty="0"/>
                        <a:t>Wahlpflichtfach Arbeitslehre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89" y="1525790"/>
            <a:ext cx="1619250" cy="97155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3077" name="Picture 5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8" y="1525790"/>
            <a:ext cx="1752600" cy="971550"/>
          </a:xfrm>
          <a:prstGeom prst="rect">
            <a:avLst/>
          </a:prstGeom>
          <a:solidFill>
            <a:srgbClr val="6BE739"/>
          </a:solidFill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4362">
        <p:push dir="u"/>
      </p:transition>
    </mc:Choice>
    <mc:Fallback xmlns="">
      <p:transition advClick="0" advTm="14362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B7C4E2"/>
            </a:gs>
            <a:gs pos="0">
              <a:schemeClr val="bg2">
                <a:tint val="40000"/>
                <a:satMod val="350000"/>
              </a:schemeClr>
            </a:gs>
            <a:gs pos="66000">
              <a:schemeClr val="bg2">
                <a:tint val="45000"/>
                <a:shade val="99000"/>
                <a:satMod val="350000"/>
                <a:alpha val="28000"/>
                <a:lumMod val="54000"/>
                <a:lumOff val="46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6567" y="403605"/>
            <a:ext cx="9144000" cy="1092331"/>
          </a:xfrm>
          <a:solidFill>
            <a:srgbClr val="92D050"/>
          </a:solidFill>
          <a:ln w="19050"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dirty="0"/>
              <a:t>Wahlpflichtfach Arbeitslehre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20719" y="2061077"/>
            <a:ext cx="2292991" cy="525345"/>
          </a:xfrm>
          <a:solidFill>
            <a:srgbClr val="FFFF00"/>
          </a:solidFill>
          <a:ln w="1905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de-DE" dirty="0">
                <a:solidFill>
                  <a:schemeClr val="bg1"/>
                </a:solidFill>
              </a:rPr>
              <a:t>Hauswirtschaft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4738383" y="2061077"/>
            <a:ext cx="2292991" cy="525345"/>
          </a:xfrm>
          <a:prstGeom prst="rect">
            <a:avLst/>
          </a:prstGeom>
          <a:solidFill>
            <a:srgbClr val="6BE739"/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Wirtschaftslehre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8826981" y="2061077"/>
            <a:ext cx="2292991" cy="525345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Technik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2" y="4202249"/>
            <a:ext cx="2302381" cy="21872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383" y="2805686"/>
            <a:ext cx="1946312" cy="156699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157" y="2976739"/>
            <a:ext cx="2173915" cy="16629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801" y="5030058"/>
            <a:ext cx="3885057" cy="115230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8842" y="3102736"/>
            <a:ext cx="2030148" cy="17814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5685" y="2874491"/>
            <a:ext cx="1907847" cy="132775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0900" y="4806390"/>
            <a:ext cx="1601696" cy="1503883"/>
          </a:xfrm>
          <a:prstGeom prst="rect">
            <a:avLst/>
          </a:prstGeom>
        </p:spPr>
      </p:pic>
      <p:cxnSp>
        <p:nvCxnSpPr>
          <p:cNvPr id="18" name="Gerade Verbindung mit Pfeil 17"/>
          <p:cNvCxnSpPr>
            <a:cxnSpLocks/>
            <a:endCxn id="3" idx="0"/>
          </p:cNvCxnSpPr>
          <p:nvPr/>
        </p:nvCxnSpPr>
        <p:spPr>
          <a:xfrm flipH="1">
            <a:off x="2067215" y="1495933"/>
            <a:ext cx="1646372" cy="5651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cxnSpLocks/>
            <a:endCxn id="4" idx="0"/>
          </p:cNvCxnSpPr>
          <p:nvPr/>
        </p:nvCxnSpPr>
        <p:spPr>
          <a:xfrm>
            <a:off x="5884878" y="1495933"/>
            <a:ext cx="1" cy="5651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cxnSpLocks/>
            <a:endCxn id="5" idx="0"/>
          </p:cNvCxnSpPr>
          <p:nvPr/>
        </p:nvCxnSpPr>
        <p:spPr>
          <a:xfrm>
            <a:off x="8212855" y="1495933"/>
            <a:ext cx="1760620" cy="5651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3410">
        <p:push dir="u"/>
      </p:transition>
    </mc:Choice>
    <mc:Fallback xmlns="">
      <p:transition advTm="1341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4" descr="Diagramme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" y="3292963"/>
            <a:ext cx="4543231" cy="3565038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2372307" y="490451"/>
            <a:ext cx="7219565" cy="781386"/>
          </a:xfrm>
          <a:prstGeom prst="rect">
            <a:avLst/>
          </a:prstGeom>
          <a:solidFill>
            <a:srgbClr val="6BE739"/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/>
              <a:t>Wahlpflichtfach Arbeitslehre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507253" y="1682534"/>
            <a:ext cx="3035978" cy="447448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Klasse  7, 8, 9 und 10: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138651" y="3735146"/>
            <a:ext cx="6991157" cy="99106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solidFill>
                  <a:schemeClr val="bg1"/>
                </a:solidFill>
              </a:rPr>
              <a:t>Schwerpunkt Hauswirtschaft/ Wirtschaftslehre (4 Jahre)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138651" y="1682534"/>
            <a:ext cx="6991157" cy="829472"/>
          </a:xfrm>
          <a:prstGeom prst="rect">
            <a:avLst/>
          </a:prstGeom>
          <a:solidFill>
            <a:srgbClr val="0070C0"/>
          </a:solidFill>
          <a:ln w="19050">
            <a:solidFill>
              <a:srgbClr val="6BE73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Schwerpunkt Technik/ Wirtschaftslehre           (4 Jahre)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193652" y="2813486"/>
            <a:ext cx="15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oder</a:t>
            </a:r>
          </a:p>
        </p:txBody>
      </p:sp>
      <p:cxnSp>
        <p:nvCxnSpPr>
          <p:cNvPr id="13" name="Gerade Verbindung mit Pfeil 12"/>
          <p:cNvCxnSpPr>
            <a:cxnSpLocks/>
          </p:cNvCxnSpPr>
          <p:nvPr/>
        </p:nvCxnSpPr>
        <p:spPr>
          <a:xfrm>
            <a:off x="4569422" y="1914161"/>
            <a:ext cx="501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cxnSpLocks/>
          </p:cNvCxnSpPr>
          <p:nvPr/>
        </p:nvCxnSpPr>
        <p:spPr>
          <a:xfrm>
            <a:off x="4317503" y="2129982"/>
            <a:ext cx="817861" cy="2202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3121">
        <p:push dir="u"/>
      </p:transition>
    </mc:Choice>
    <mc:Fallback xmlns="">
      <p:transition advClick="0" advTm="23121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3" grpId="0" animBg="1"/>
      <p:bldP spid="4" grpId="0" build="p" animBg="1"/>
      <p:bldP spid="5" grpId="0" animBg="1"/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 noGrp="1"/>
          </p:cNvSpPr>
          <p:nvPr>
            <p:ph type="title"/>
          </p:nvPr>
        </p:nvSpPr>
        <p:spPr>
          <a:xfrm>
            <a:off x="2227686" y="402448"/>
            <a:ext cx="7736633" cy="768952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0" dirty="0"/>
              <a:t>Technik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8"/>
            <a:ext cx="5451969" cy="60016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4400" dirty="0">
                <a:solidFill>
                  <a:schemeClr val="bg1"/>
                </a:solidFill>
              </a:rPr>
              <a:t>Mein Traumzimmer – Vom Raumkonzept bis zum Einrichtungsgegenstand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5401" y="1328260"/>
            <a:ext cx="423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Unterrichtsvorhaben in Klasse 8: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349" y="2221082"/>
            <a:ext cx="2285323" cy="14011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925" y="3399668"/>
            <a:ext cx="953999" cy="11630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9480" y="2165649"/>
            <a:ext cx="1710131" cy="18155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9923" y="2127974"/>
            <a:ext cx="1056164" cy="125709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35819" y="2364853"/>
            <a:ext cx="5654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Grundrisse (Bauzeichnungen), technisches Zeichnen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Wohnungseinrichtung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Haushaltsgrößen und Wohnen in der Gemeinschaft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Finanzierbarkeit und Praktikabilität bewerten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08307" y="4219407"/>
            <a:ext cx="6355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Werkzeuge und Maschinen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Werkstoffe bearbeiten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Verfahren zur Vereinfachung wiederkehrender Arbeitsprozesse</a:t>
            </a:r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513454" y="5563255"/>
            <a:ext cx="6378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recherchieren und Informationen beschaffen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Kriterien zur Beurteilung von technischen Systemen entwickeln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Beurteilen von Handlungsweisen</a:t>
            </a:r>
          </a:p>
          <a:p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8675" y="3970244"/>
            <a:ext cx="1949559" cy="78409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9873" y="4045910"/>
            <a:ext cx="1466136" cy="77366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0165" y="5182645"/>
            <a:ext cx="1846851" cy="133784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710">
        <p:push dir="u"/>
      </p:transition>
    </mc:Choice>
    <mc:Fallback xmlns="">
      <p:transition advClick="0" advTm="1571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 noGrp="1"/>
          </p:cNvSpPr>
          <p:nvPr>
            <p:ph type="title"/>
          </p:nvPr>
        </p:nvSpPr>
        <p:spPr>
          <a:xfrm>
            <a:off x="2227686" y="402448"/>
            <a:ext cx="7736633" cy="768952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0" dirty="0"/>
              <a:t>Technik/Wirtschaftslehre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43203" y="1252645"/>
            <a:ext cx="3346098" cy="410775"/>
          </a:xfrm>
          <a:solidFill>
            <a:srgbClr val="FF0000"/>
          </a:solidFill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e-DE" sz="4400" dirty="0"/>
              <a:t>Mobilität, Elektrizität und Elektronik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5403" y="1328258"/>
            <a:ext cx="320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Inhaltsfeld in Klasse 9: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7827" y="1924897"/>
            <a:ext cx="5654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Transport- und Verkehrsmittel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Funktion konventioneller und innovativer Antriebe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Verbrennungsmotoren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Elektromotoren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Verkehrswege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Verkehrsbeeinflussung und -steuerung</a:t>
            </a:r>
          </a:p>
        </p:txBody>
      </p:sp>
      <p:sp>
        <p:nvSpPr>
          <p:cNvPr id="2" name="Rechteck 1"/>
          <p:cNvSpPr/>
          <p:nvPr/>
        </p:nvSpPr>
        <p:spPr>
          <a:xfrm>
            <a:off x="607827" y="4529997"/>
            <a:ext cx="9238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Mobilitäts- und Transportbedürfnisse sowie deren ökologische und sozioökonomische Folgen</a:t>
            </a:r>
          </a:p>
        </p:txBody>
      </p:sp>
      <p:sp>
        <p:nvSpPr>
          <p:cNvPr id="6" name="Rechteck 5"/>
          <p:cNvSpPr/>
          <p:nvPr/>
        </p:nvSpPr>
        <p:spPr>
          <a:xfrm>
            <a:off x="607825" y="5016105"/>
            <a:ext cx="235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Nachhaltigkeitsaspekte</a:t>
            </a:r>
          </a:p>
        </p:txBody>
      </p:sp>
      <p:sp>
        <p:nvSpPr>
          <p:cNvPr id="16" name="Rechteck 15"/>
          <p:cNvSpPr/>
          <p:nvPr/>
        </p:nvSpPr>
        <p:spPr>
          <a:xfrm>
            <a:off x="607825" y="6250731"/>
            <a:ext cx="8405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Individuelle Kriterien und gesellschaftliche Aspekte beim Kauf eines Verkehrsmittels </a:t>
            </a:r>
          </a:p>
        </p:txBody>
      </p:sp>
      <p:sp>
        <p:nvSpPr>
          <p:cNvPr id="19" name="Rechteck 18"/>
          <p:cNvSpPr/>
          <p:nvPr/>
        </p:nvSpPr>
        <p:spPr>
          <a:xfrm>
            <a:off x="607827" y="5497671"/>
            <a:ext cx="853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Verkehrswege für unterschiedliche Verkehrsmittel unter ökologischen, politischen und sozioökonomischen Gesichtspunkten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825" y="1275060"/>
            <a:ext cx="2562711" cy="149422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501" y="1252644"/>
            <a:ext cx="2009089" cy="142674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3093" y="2930984"/>
            <a:ext cx="1617031" cy="149647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257" y="2482956"/>
            <a:ext cx="2278811" cy="2043426"/>
          </a:xfrm>
          <a:prstGeom prst="rect">
            <a:avLst/>
          </a:prstGeom>
        </p:spPr>
      </p:pic>
      <p:pic>
        <p:nvPicPr>
          <p:cNvPr id="1026" name="Picture 2" descr="C:\Users\Metin\Desktop\2016-08-03 17_39_21-LED-Ampel - Opite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434" y="4714662"/>
            <a:ext cx="1897689" cy="14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8757">
        <p:push dir="u"/>
      </p:transition>
    </mc:Choice>
    <mc:Fallback xmlns="">
      <p:transition advClick="0" advTm="18757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2" grpId="0"/>
      <p:bldP spid="6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hteck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pic>
          <p:nvPicPr>
            <p:cNvPr id="12" name="Bild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ild 4" descr="Glühbirne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38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514" y="558690"/>
            <a:ext cx="7242967" cy="988756"/>
          </a:xfrm>
          <a:solidFill>
            <a:srgbClr val="0070C0"/>
          </a:solidFill>
        </p:spPr>
        <p:txBody>
          <a:bodyPr rtlCol="0" anchor="ctr">
            <a:normAutofit/>
          </a:bodyPr>
          <a:lstStyle/>
          <a:p>
            <a:pPr algn="ctr" rtl="0"/>
            <a:r>
              <a:rPr lang="de-DE" sz="2800" dirty="0"/>
              <a:t>Projektbeispiele in unterschiedlichen Jahrgängen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466" y="1491368"/>
            <a:ext cx="7261554" cy="953029"/>
          </a:xfrm>
          <a:solidFill>
            <a:srgbClr val="FFFF00"/>
          </a:solidFill>
        </p:spPr>
        <p:txBody>
          <a:bodyPr rtlCol="0">
            <a:normAutofit fontScale="62500" lnSpcReduction="20000"/>
          </a:bodyPr>
          <a:lstStyle/>
          <a:p>
            <a:pPr algn="ctr" rtl="0"/>
            <a:r>
              <a:rPr lang="de-DE" dirty="0">
                <a:solidFill>
                  <a:schemeClr val="bg1"/>
                </a:solidFill>
              </a:rPr>
              <a:t>Eierhalter (Metallbearbeitung 8. Klasse), </a:t>
            </a:r>
          </a:p>
          <a:p>
            <a:pPr algn="ctr" rtl="0"/>
            <a:r>
              <a:rPr lang="de-DE" dirty="0">
                <a:solidFill>
                  <a:schemeClr val="bg1"/>
                </a:solidFill>
              </a:rPr>
              <a:t>Nachhaltigkeitsprojekt in allen Jahrgängen als Beispiel das Insektenhotel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2" y="4180114"/>
            <a:ext cx="2263913" cy="256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6" y="4180112"/>
            <a:ext cx="3145136" cy="319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962">
        <p:push dir="u"/>
      </p:transition>
    </mc:Choice>
    <mc:Fallback xmlns="">
      <p:transition advTm="15962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 noGrp="1"/>
          </p:cNvSpPr>
          <p:nvPr>
            <p:ph type="title"/>
          </p:nvPr>
        </p:nvSpPr>
        <p:spPr>
          <a:xfrm>
            <a:off x="2227686" y="402448"/>
            <a:ext cx="7736633" cy="768952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0" dirty="0"/>
              <a:t>Technik/Wirtschaftslehre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6241" y="1252641"/>
            <a:ext cx="3637259" cy="713372"/>
          </a:xfrm>
          <a:solidFill>
            <a:srgbClr val="FF0000"/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4400" b="1" dirty="0"/>
              <a:t>Berufsorientierung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5403" y="1328260"/>
            <a:ext cx="320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Inhaltsfeld in Klasse  10:</a:t>
            </a:r>
          </a:p>
        </p:txBody>
      </p:sp>
      <p:sp>
        <p:nvSpPr>
          <p:cNvPr id="16" name="Rechteck 15"/>
          <p:cNvSpPr/>
          <p:nvPr/>
        </p:nvSpPr>
        <p:spPr>
          <a:xfrm>
            <a:off x="607825" y="6250733"/>
            <a:ext cx="84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7" name="AutoShape 2" descr="Berufsorientierung &amp; Kooperation – Leibniz-Gymnasium Rottweil"/>
          <p:cNvSpPr>
            <a:spLocks noChangeAspect="1" noChangeArrowheads="1"/>
          </p:cNvSpPr>
          <p:nvPr/>
        </p:nvSpPr>
        <p:spPr bwMode="auto">
          <a:xfrm>
            <a:off x="155575" y="-898525"/>
            <a:ext cx="20193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Berufsorientierung &amp; Kooperation – Leibniz-Gymnasium Rottweil"/>
          <p:cNvSpPr>
            <a:spLocks noChangeAspect="1" noChangeArrowheads="1"/>
          </p:cNvSpPr>
          <p:nvPr/>
        </p:nvSpPr>
        <p:spPr bwMode="auto">
          <a:xfrm>
            <a:off x="307975" y="-746125"/>
            <a:ext cx="20193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 descr="C:\Users\Metin\Desktop\Berufsorientierung-1-e1482936566749-300x2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31" y="1512924"/>
            <a:ext cx="28575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tin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" y="1952625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etin\Desktop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19" y="4650075"/>
            <a:ext cx="2847975" cy="179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66254"/>
              </p:ext>
            </p:extLst>
          </p:nvPr>
        </p:nvGraphicFramePr>
        <p:xfrm>
          <a:off x="2877531" y="3895725"/>
          <a:ext cx="495495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500">
                <a:tc>
                  <a:txBody>
                    <a:bodyPr/>
                    <a:lstStyle/>
                    <a:p>
                      <a:r>
                        <a:rPr lang="de-DE" sz="2400" dirty="0"/>
                        <a:t>Online-Ökonomie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AutoShape 9" descr="Online: Konzeptwerk Neue Ökonomie: Zukunft für alle – Weltwechsel 2020"/>
          <p:cNvSpPr>
            <a:spLocks noChangeAspect="1" noChangeArrowheads="1"/>
          </p:cNvSpPr>
          <p:nvPr/>
        </p:nvSpPr>
        <p:spPr bwMode="auto">
          <a:xfrm>
            <a:off x="155576" y="-754063"/>
            <a:ext cx="2914651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4" name="Picture 10" descr="C:\Users\Metin\Desktop\infografik_2425_Das_passiert_in_einer_Minute_im_Internet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59" y="4508690"/>
            <a:ext cx="2720543" cy="19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91746"/>
              </p:ext>
            </p:extLst>
          </p:nvPr>
        </p:nvGraphicFramePr>
        <p:xfrm>
          <a:off x="450366" y="4744671"/>
          <a:ext cx="29861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553">
                <a:tc>
                  <a:txBody>
                    <a:bodyPr/>
                    <a:lstStyle/>
                    <a:p>
                      <a:r>
                        <a:rPr lang="de-DE" dirty="0"/>
                        <a:t>Manipulation, technisches Equipment , Anwendungen</a:t>
                      </a:r>
                      <a:r>
                        <a:rPr lang="de-DE" baseline="0" dirty="0"/>
                        <a:t> verschiedener Softwaresysteme, </a:t>
                      </a:r>
                      <a:r>
                        <a:rPr lang="de-DE" dirty="0"/>
                        <a:t>Nachhaltigkeit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49882"/>
              </p:ext>
            </p:extLst>
          </p:nvPr>
        </p:nvGraphicFramePr>
        <p:xfrm>
          <a:off x="3070225" y="2166632"/>
          <a:ext cx="4746992" cy="1293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96">
                <a:tc>
                  <a:txBody>
                    <a:bodyPr/>
                    <a:lstStyle/>
                    <a:p>
                      <a:r>
                        <a:rPr lang="de-DE" dirty="0"/>
                        <a:t>Unterstützung</a:t>
                      </a:r>
                      <a:r>
                        <a:rPr lang="de-DE" baseline="0" dirty="0"/>
                        <a:t> und Tipps bei der </a:t>
                      </a:r>
                      <a:r>
                        <a:rPr lang="de-DE" baseline="0" dirty="0" err="1"/>
                        <a:t>Berufwahlfindung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939">
                <a:tc>
                  <a:txBody>
                    <a:bodyPr/>
                    <a:lstStyle/>
                    <a:p>
                      <a:r>
                        <a:rPr lang="de-DE" dirty="0"/>
                        <a:t>Analyse</a:t>
                      </a:r>
                      <a:r>
                        <a:rPr lang="de-DE" baseline="0" dirty="0"/>
                        <a:t> verschiedener Ausbildungsinhalte, Berufsfelderkundung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6846">
        <p:push dir="u"/>
      </p:transition>
    </mc:Choice>
    <mc:Fallback xmlns="">
      <p:transition advClick="0" advTm="16846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5" name="Bild 4" descr="Digitale Zahlen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80387" y="446705"/>
            <a:ext cx="7864763" cy="5954096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de-DE" sz="2800" dirty="0">
                <a:solidFill>
                  <a:srgbClr val="FFFFFF"/>
                </a:solidFill>
              </a:rPr>
              <a:t>Vielen Dank für Deine Aufmerksamkeit 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  <a:solidFill>
            <a:srgbClr val="FFFF00"/>
          </a:solidFill>
        </p:spPr>
        <p:txBody>
          <a:bodyPr rtlCol="0">
            <a:normAutofit fontScale="92500" lnSpcReduction="10000"/>
          </a:bodyPr>
          <a:lstStyle/>
          <a:p>
            <a:pPr rtl="0"/>
            <a:r>
              <a:rPr lang="de-DE" sz="3300" dirty="0">
                <a:solidFill>
                  <a:schemeClr val="bg1"/>
                </a:solidFill>
              </a:rPr>
              <a:t>Nähere Informationen bekommt Ihr über die Fachschaft Technik oder über </a:t>
            </a:r>
            <a:r>
              <a:rPr lang="de-DE" sz="1700" dirty="0">
                <a:solidFill>
                  <a:schemeClr val="bg1"/>
                </a:solidFill>
              </a:rPr>
              <a:t>metin.yavuz@gls.schulen-lev.de</a:t>
            </a:r>
          </a:p>
          <a:p>
            <a:pPr rtl="0"/>
            <a:endParaRPr lang="de-DE" dirty="0">
              <a:solidFill>
                <a:schemeClr val="bg2"/>
              </a:solidFill>
            </a:endParaRPr>
          </a:p>
          <a:p>
            <a:pPr rtl="0"/>
            <a:endParaRPr lang="de-DE" dirty="0">
              <a:solidFill>
                <a:schemeClr val="bg2"/>
              </a:solidFill>
            </a:endParaRP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82456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Technik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785393" y="1817468"/>
            <a:ext cx="4902304" cy="3323987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de-DE" sz="2400" dirty="0"/>
              <a:t>Ich hoffe, dass du mit diesen Folien </a:t>
            </a:r>
          </a:p>
          <a:p>
            <a:r>
              <a:rPr lang="de-DE" sz="2400" dirty="0"/>
              <a:t>einen Einblick in das WP-Fach </a:t>
            </a:r>
          </a:p>
          <a:p>
            <a:r>
              <a:rPr lang="de-DE" sz="2400" dirty="0"/>
              <a:t>Arbeitslehre gewinnen konntest und</a:t>
            </a:r>
          </a:p>
          <a:p>
            <a:r>
              <a:rPr lang="de-DE" sz="2400" dirty="0"/>
              <a:t>es dir dadurch einfacher fallen wird, </a:t>
            </a:r>
          </a:p>
          <a:p>
            <a:r>
              <a:rPr lang="de-DE" sz="2400" dirty="0"/>
              <a:t>die richtige Entscheidung zu treffen. </a:t>
            </a:r>
          </a:p>
          <a:p>
            <a:r>
              <a:rPr lang="de-DE" sz="2400" dirty="0"/>
              <a:t>Lasse dich nicht beeinflussen und </a:t>
            </a:r>
          </a:p>
          <a:p>
            <a:r>
              <a:rPr lang="de-DE" sz="2400" dirty="0"/>
              <a:t>habe dabei bitte deine Interessen </a:t>
            </a:r>
          </a:p>
          <a:p>
            <a:r>
              <a:rPr lang="de-DE" sz="2400" dirty="0"/>
              <a:t>und Fähigkeiten im Blick !</a:t>
            </a:r>
          </a:p>
          <a:p>
            <a:endParaRPr lang="de-DE" dirty="0"/>
          </a:p>
        </p:txBody>
      </p:sp>
      <p:pic>
        <p:nvPicPr>
          <p:cNvPr id="1026" name="Picture 2" descr="C:\Users\Metin\Desktop\inde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664482"/>
            <a:ext cx="655336" cy="6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10667"/>
              </p:ext>
            </p:extLst>
          </p:nvPr>
        </p:nvGraphicFramePr>
        <p:xfrm>
          <a:off x="333829" y="5847080"/>
          <a:ext cx="56248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PS: Technik setzt sich</a:t>
                      </a:r>
                      <a:r>
                        <a:rPr lang="de-DE" baseline="0" dirty="0"/>
                        <a:t> auch in der Oberstufe fort   </a:t>
                      </a:r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Pfeil nach rechts 8"/>
          <p:cNvSpPr/>
          <p:nvPr/>
        </p:nvSpPr>
        <p:spPr>
          <a:xfrm>
            <a:off x="5215094" y="5879916"/>
            <a:ext cx="593405" cy="3051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4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9020">
        <p:push dir="u"/>
      </p:transition>
    </mc:Choice>
    <mc:Fallback xmlns="">
      <p:transition advTm="1902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</Words>
  <Application>Microsoft Macintosh PowerPoint</Application>
  <PresentationFormat>Breitbild</PresentationFormat>
  <Paragraphs>66</Paragraphs>
  <Slides>8</Slides>
  <Notes>3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</vt:lpstr>
      <vt:lpstr>Leitfaden für die Wahl des 4. Hauptfaches </vt:lpstr>
      <vt:lpstr>Wahlpflichtfach Arbeitslehre</vt:lpstr>
      <vt:lpstr>PowerPoint-Präsentation</vt:lpstr>
      <vt:lpstr>Technik</vt:lpstr>
      <vt:lpstr>Technik/Wirtschaftslehre</vt:lpstr>
      <vt:lpstr>Projektbeispiele in unterschiedlichen Jahrgängen</vt:lpstr>
      <vt:lpstr>Technik/Wirtschaftslehre</vt:lpstr>
      <vt:lpstr>Vielen Dank für Deine Aufmerksamkeit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Wahlpflichtfach Arbeitslehre</dc:title>
  <dc:creator>Susanne Groß</dc:creator>
  <cp:lastModifiedBy>Anna Schneider</cp:lastModifiedBy>
  <cp:revision>100</cp:revision>
  <cp:lastPrinted>2019-03-12T10:16:13Z</cp:lastPrinted>
  <dcterms:created xsi:type="dcterms:W3CDTF">2017-02-28T10:32:01Z</dcterms:created>
  <dcterms:modified xsi:type="dcterms:W3CDTF">2022-02-14T13:04:29Z</dcterms:modified>
</cp:coreProperties>
</file>